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0" r:id="rId4"/>
    <p:sldId id="258" r:id="rId5"/>
    <p:sldId id="269" r:id="rId6"/>
    <p:sldId id="268" r:id="rId7"/>
    <p:sldId id="267" r:id="rId8"/>
    <p:sldId id="266" r:id="rId9"/>
    <p:sldId id="271" r:id="rId10"/>
    <p:sldId id="272" r:id="rId11"/>
    <p:sldId id="273" r:id="rId12"/>
    <p:sldId id="274" r:id="rId13"/>
    <p:sldId id="275" r:id="rId14"/>
    <p:sldId id="276" r:id="rId15"/>
    <p:sldId id="277" r:id="rId16"/>
    <p:sldId id="278" r:id="rId17"/>
    <p:sldId id="279" r:id="rId18"/>
    <p:sldId id="280" r:id="rId19"/>
    <p:sldId id="265" r:id="rId20"/>
    <p:sldId id="264" r:id="rId21"/>
    <p:sldId id="263" r:id="rId22"/>
    <p:sldId id="262" r:id="rId23"/>
    <p:sldId id="261" r:id="rId2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0" d="100"/>
          <a:sy n="40" d="100"/>
        </p:scale>
        <p:origin x="48" y="14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3B8E1-D2EB-4F5E-AD31-89E998CC54B1}" type="datetimeFigureOut">
              <a:rPr lang="ru-RU" smtClean="0"/>
              <a:t>19.04.2024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C8AFB-8409-4A3A-AA2B-7C838DF6B0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18077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3B8E1-D2EB-4F5E-AD31-89E998CC54B1}" type="datetimeFigureOut">
              <a:rPr lang="ru-RU" smtClean="0"/>
              <a:t>19.04.2024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C8AFB-8409-4A3A-AA2B-7C838DF6B0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8675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3B8E1-D2EB-4F5E-AD31-89E998CC54B1}" type="datetimeFigureOut">
              <a:rPr lang="ru-RU" smtClean="0"/>
              <a:t>19.04.2024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C8AFB-8409-4A3A-AA2B-7C838DF6B0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51773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3B8E1-D2EB-4F5E-AD31-89E998CC54B1}" type="datetimeFigureOut">
              <a:rPr lang="ru-RU" smtClean="0"/>
              <a:t>19.04.2024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C8AFB-8409-4A3A-AA2B-7C838DF6B0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62288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3B8E1-D2EB-4F5E-AD31-89E998CC54B1}" type="datetimeFigureOut">
              <a:rPr lang="ru-RU" smtClean="0"/>
              <a:t>19.04.2024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C8AFB-8409-4A3A-AA2B-7C838DF6B0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72979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3B8E1-D2EB-4F5E-AD31-89E998CC54B1}" type="datetimeFigureOut">
              <a:rPr lang="ru-RU" smtClean="0"/>
              <a:t>19.04.2024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C8AFB-8409-4A3A-AA2B-7C838DF6B0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33673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3B8E1-D2EB-4F5E-AD31-89E998CC54B1}" type="datetimeFigureOut">
              <a:rPr lang="ru-RU" smtClean="0"/>
              <a:t>19.04.2024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C8AFB-8409-4A3A-AA2B-7C838DF6B0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47798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3B8E1-D2EB-4F5E-AD31-89E998CC54B1}" type="datetimeFigureOut">
              <a:rPr lang="ru-RU" smtClean="0"/>
              <a:t>19.04.2024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C8AFB-8409-4A3A-AA2B-7C838DF6B0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01411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3B8E1-D2EB-4F5E-AD31-89E998CC54B1}" type="datetimeFigureOut">
              <a:rPr lang="ru-RU" smtClean="0"/>
              <a:t>19.04.2024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C8AFB-8409-4A3A-AA2B-7C838DF6B0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10404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3B8E1-D2EB-4F5E-AD31-89E998CC54B1}" type="datetimeFigureOut">
              <a:rPr lang="ru-RU" smtClean="0"/>
              <a:t>19.04.2024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C8AFB-8409-4A3A-AA2B-7C838DF6B0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85774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3B8E1-D2EB-4F5E-AD31-89E998CC54B1}" type="datetimeFigureOut">
              <a:rPr lang="ru-RU" smtClean="0"/>
              <a:t>19.04.2024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C8AFB-8409-4A3A-AA2B-7C838DF6B0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70679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83B8E1-D2EB-4F5E-AD31-89E998CC54B1}" type="datetimeFigureOut">
              <a:rPr lang="ru-RU" smtClean="0"/>
              <a:t>19.04.2024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CC8AFB-8409-4A3A-AA2B-7C838DF6B0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13094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7" Type="http://schemas.microsoft.com/office/2007/relationships/hdphoto" Target="../media/hdphoto6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microsoft.com/office/2007/relationships/hdphoto" Target="../media/hdphoto5.wdp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7.wdp"/><Relationship Id="rId7" Type="http://schemas.microsoft.com/office/2007/relationships/hdphoto" Target="../media/hdphoto9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microsoft.com/office/2007/relationships/hdphoto" Target="../media/hdphoto8.wdp"/><Relationship Id="rId4" Type="http://schemas.openxmlformats.org/officeDocument/2006/relationships/image" Target="../media/image8.png"/><Relationship Id="rId9" Type="http://schemas.microsoft.com/office/2007/relationships/hdphoto" Target="../media/hdphoto10.wdp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2.wdp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4.wdp"/><Relationship Id="rId4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indent="0" algn="ctr">
              <a:lnSpc>
                <a:spcPct val="170000"/>
              </a:lnSpc>
              <a:buNone/>
            </a:pP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СТМС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№05</a:t>
            </a:r>
          </a:p>
          <a:p>
            <a:pPr indent="0" algn="ctr"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Технология возведения монолитных конструкций высотных зданий с        применением высокотехнологичных </a:t>
            </a:r>
            <a:r>
              <a:rPr lang="ru-RU" sz="20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бетонных </a:t>
            </a:r>
            <a:r>
              <a:rPr lang="ru-RU" sz="20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смесей - 3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6877" y="83127"/>
            <a:ext cx="1140032" cy="9144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СТМС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8905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92575" y="2309418"/>
            <a:ext cx="10008540" cy="2010792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lnSpc>
                <a:spcPct val="150000"/>
              </a:lnSpc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Вопросы: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Бетонные работы при возведении монолитных железобетонных конструкций.</a:t>
            </a:r>
          </a:p>
        </p:txBody>
      </p:sp>
    </p:spTree>
    <p:extLst>
      <p:ext uri="{BB962C8B-B14F-4D97-AF65-F5344CB8AC3E}">
        <p14:creationId xmlns:p14="http://schemas.microsoft.com/office/powerpoint/2010/main" val="422138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70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1.1 Уход за твердеющим бетоном.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Уход за бетоном должен обеспечить благоприятные температурно-влажностные условия для формирования структуры и свойств твердеющего бетона.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Вид и продолжительность последующего ухода должны определяться при разработке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ППР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 учетом вида конструкции, состава бетонной смеси, погодных условий, технологии бетонирования.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Продолжительность последующего ухода должна обеспечить достижение бетоном критической прочности.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Значение критической прочности при зимних условиях производства работ устанавливается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СП 70.13330.2012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может составлять в зависимости от вида конструкции, проектных требований к бетону, класса бетона по прочности на сжатие,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наличия противоморозных добавок в бетонной смеси от 20 до 80 % от проектной прочности.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сухую жаркую погоду в соответствии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СП 70.13330.2012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продолжительность ухода должна обеспечить не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менее 70 %, а при обосновании не менее 50 % от проектной прочности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Более объективным требованием является продолжительность влажностного ухода в сухую жаркую погоду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менее 7 сут.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Для предотвращения раннего трещинообразования из-за неравномерных температурных и усадочных деформаций бетона вследствие градиентов температур «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ядро − периферийные зоны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массивных монолитных железобетонных конструкций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 435.1325800.2018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предписывает провести теплотехнический расчет в период экзотермического разогрева для выбора параметров ухода за бетоном, в том числе регулирование режима.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4329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64479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При традиционном режиме бетонных работ интенсивностью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40 м3 /ч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конструкциях средней и малой массивности с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модулем поверхности МП &gt; 6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специальные мероприятия по регулированию температурного режима твердения обычно не требуются.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Регулирование температурного режима твердения необходимо обеспечивать при бетонировании массивных конструкций с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объемом более 1 000 м3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модулем поверхности МП &lt; 3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при интенсивности укладки бетонной смеси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более 150 м3 /ч.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Например, модуль поверхности куба с ребром 1 м равен 6, с ребром 2 м равен 3.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Развитая в плане фундаментная плита толщиной 600 мм имеет модуль поверхности 3,3, а при толщине 800 мм – 2,5.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Технологические мероприятия по регулированию температурного режима твердения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составе ППР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должны предусматривать: </a:t>
            </a: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укладку бетонной смеси с минимально возможной температурой; </a:t>
            </a: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использование цементов с низкой экзотермией и составов бетона с минимально возможным расходом цемента; </a:t>
            </a: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устройство охлаждающих регистров в теле бетонируемой конструкции; </a:t>
            </a: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подогрев периферийной части в период разогрева бетонного массива за счет экзотермии цемента (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ориентировочно от 1,5 до 3 сут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 для выравнивания температурного градиента; </a:t>
            </a: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поддержание скорости остывания бетона в конструкции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более 5 °С/ч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 достижения его максимальной температуры; </a:t>
            </a: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обеспечение перепада температуры «поверхность конструкции – воздух» в момент окончания технологических мероприятий по регулированию температурного режима твердения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более 20 °С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способы и места контроля температурного режима конструкции. 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9548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5751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1.2. Особенности производства бетонных работ в зимних условиях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бетонировании конструкций в зимних условиях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(по СП 70.13330.2012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в составе ППР следует специально разрабатывать мероприятия, обеспечивающие: </a:t>
            </a:r>
          </a:p>
          <a:p>
            <a:pPr algn="just">
              <a:lnSpc>
                <a:spcPct val="150000"/>
              </a:lnSpc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предотвращение замерзания бетонной смеси в период транспортирования, укладки и уплотнения; </a:t>
            </a:r>
          </a:p>
          <a:p>
            <a:pPr algn="just">
              <a:lnSpc>
                <a:spcPct val="150000"/>
              </a:lnSpc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предотвращение замерзания свежеуложенного бетона; </a:t>
            </a:r>
          </a:p>
          <a:p>
            <a:pPr algn="just">
              <a:lnSpc>
                <a:spcPct val="150000"/>
              </a:lnSpc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благоприятные температурно-влажностные условия формирования прочности твердеющего бетона; </a:t>
            </a:r>
          </a:p>
          <a:p>
            <a:pPr algn="just">
              <a:lnSpc>
                <a:spcPct val="150000"/>
              </a:lnSpc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перечень контролируемых параметров (подвижность бетонной смеси, температура бетонной смеси, кинетика прочности) и способы контроля.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Для предотвращения замерзания бетонной смеси в период транспортирования, укладки и уплотнения следует применять химические добавки с учетом температуры окружающей среды, утепление бетоно-транспортных средств.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Методы зимнего бетонирования следует принимать с учетом типа бетонируемой конструкции, технологии бетонирования, состава бетонной смеси, климатических условий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табл.1 и 2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4758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139" y="360272"/>
            <a:ext cx="5950597" cy="226701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t="2748" b="45219"/>
          <a:stretch/>
        </p:blipFill>
        <p:spPr>
          <a:xfrm>
            <a:off x="99140" y="2627289"/>
            <a:ext cx="5950597" cy="413411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07715" y="356046"/>
            <a:ext cx="5725444" cy="37909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t="55220"/>
          <a:stretch/>
        </p:blipFill>
        <p:spPr>
          <a:xfrm>
            <a:off x="6307715" y="4160282"/>
            <a:ext cx="5725444" cy="261441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Прямоугольник 6"/>
          <p:cNvSpPr/>
          <p:nvPr/>
        </p:nvSpPr>
        <p:spPr>
          <a:xfrm>
            <a:off x="99137" y="-13286"/>
            <a:ext cx="1177518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Таблица 1.  Методы зимнего бетонирования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1241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8786" y="1021322"/>
            <a:ext cx="6236905" cy="304390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8786" y="4065230"/>
            <a:ext cx="6236905" cy="266443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-1" y="187496"/>
            <a:ext cx="636569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Таблица 2.  Рекомендуемые методы бетонирования в зависимости от вида конструкций.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494476" y="0"/>
            <a:ext cx="5697524" cy="21390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Все методы зимнего бетонирования можно разделить на две группы: </a:t>
            </a:r>
          </a:p>
          <a:p>
            <a:pPr algn="just"/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безобогревные (</a:t>
            </a:r>
            <a:r>
              <a:rPr lang="ru-RU" sz="1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 затрат тепловой энергии</a:t>
            </a:r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включающие термос и применение химических добавок для холодного бетона; </a:t>
            </a:r>
          </a:p>
          <a:p>
            <a:pPr algn="just"/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обогревные (</a:t>
            </a:r>
            <a:r>
              <a:rPr lang="ru-RU" sz="1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энергозатратные</a:t>
            </a:r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algn="just">
              <a:spcBef>
                <a:spcPts val="600"/>
              </a:spcBef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Безобогревные методы зимнего бетонирования представлены 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рис.1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обогревные – 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рис.2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79452" y="2139048"/>
            <a:ext cx="5598786" cy="293522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Прямоугольник 8"/>
          <p:cNvSpPr/>
          <p:nvPr/>
        </p:nvSpPr>
        <p:spPr>
          <a:xfrm>
            <a:off x="6365690" y="5181308"/>
            <a:ext cx="558376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Рис.1. Безобогревные методы: 1 – бетон; 2 – обшивка опалубки; 3 – прослойка утеплителя; 4 – паро-воздухонепроницаемый слой; 5 – теплоизолирующий слой на открытой грани конструкции; tб – температура бетона; Qб – тепловыделение бетона; </a:t>
            </a:r>
          </a:p>
          <a:p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Qп – тепловыделение поверхности;</a:t>
            </a:r>
            <a:endParaRPr lang="ru-RU" sz="1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750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28" y="121202"/>
            <a:ext cx="4605540" cy="233866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Прямоугольник 1"/>
          <p:cNvSpPr/>
          <p:nvPr/>
        </p:nvSpPr>
        <p:spPr>
          <a:xfrm>
            <a:off x="108128" y="2459866"/>
            <a:ext cx="379926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Рис.1. Безобогревные методы: 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 – пенополистирольная опалубка.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71245" y="121201"/>
            <a:ext cx="7096259" cy="233866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78790" y="2500891"/>
            <a:ext cx="7081168" cy="285581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6625" y="3081432"/>
            <a:ext cx="4605540" cy="227527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Прямоугольник 7"/>
          <p:cNvSpPr/>
          <p:nvPr/>
        </p:nvSpPr>
        <p:spPr>
          <a:xfrm>
            <a:off x="108128" y="5467863"/>
            <a:ext cx="1208387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Рис.2. Обогревные методы зимнего бетонирования: а – обогрев плиты перекрытия термоматами; б – схема прогрева греющими проводами; в – схема индукционного прогрева колонны: n – шаг между витками индуктора; 1 – индуктор; 2 – стержневая арматура; 3 – жесткая арматура; 4 – металлическая опалубка; г – схема сквозного электродного прогрева колонны; д – схема выдерживания конструкции в тепляке: 1 – тепляк; 2 – прогретый воздух; 3 – опалубка с бетоном; </a:t>
            </a:r>
            <a:r>
              <a:rPr lang="ru-RU" sz="16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Qt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тепловыделение внутри термоса; Qп – тепловыделение с поверхности </a:t>
            </a:r>
            <a:endParaRPr lang="ru-RU" sz="1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3477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3673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Применяемые методы зимнего бетонирования должны обеспечивать достижение бетоном критической прочности к требуемому сроку.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При отсутствии данных о значении критической прочности в проектной документации значение критической прочности бетона несущих конструкций следует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принимать не менее 70 %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проектной прочности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Если для бетонируемой конструкции установлены помимо прочности проектные требования по показателям морозостойкости и водонепроницаемости, значение критической прочности следует принимать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менее 80−85 % проектной прочности.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Бетонирование конструкций при температуре наружного воздуха ниже –10 °С следует производить с учетом п. 2.56–2.58 СП 70.13330.2012.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применении «горячих» бетонных смесей температуру смеси следует принимать с учетом требований п. 2.62 СП 70.13330.2012.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Контроль температуры бетонной смеси выполняется по каждому бетонотранспортному средству.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Температура твердеющего бетона контролируется по каждой конструкции.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2543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just" defTabSz="914400" rtl="0" eaLnBrk="1" fontAlgn="auto" latinLnBrk="0" hangingPunct="1"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ru-RU" sz="2000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marR="0" lvl="0" indent="0" algn="just" defTabSz="914400" rtl="0" eaLnBrk="1" fontAlgn="auto" latinLnBrk="0" hangingPunct="1"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ru-RU" sz="2000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marR="0" lvl="0" indent="0" algn="just" defTabSz="914400" rtl="0" eaLnBrk="1" fontAlgn="auto" latinLnBrk="0" hangingPunct="1"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ru-RU" sz="2000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marR="0" lvl="0" indent="0" algn="just" defTabSz="914400" rtl="0" eaLnBrk="1" fontAlgn="auto" latinLnBrk="0" hangingPunct="1"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ru-RU" sz="200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1.3. Особенности производства бетонных работ в жаркую сухую погоду.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В сухую жаркую погоду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температуре воздуха в 13 часов в тени выше 25 °С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относительной влажности воздуха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менее 50 %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согласно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 70.13330.2012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производстве бетонных работ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составе ППР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следует разрабатывать комплекс мероприятий, предотвращающих снижение качества бетонной смеси и бетона, перечень контролируемых показателей бетонной смеси и бетона, способы контроля.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При воздействии ветра следует рассматривать скорость ветра 2 м/с эквивалентной повышению температуры на 1 °С.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Согласно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 70.13330.2012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качестве вяжущего для бетонной смеси следует применять быстротвердеющий средне- и низкоалюминатный портландцемент с активностью, превышающей проектную прочность бетона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менее чем в 1,5 раза.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бетонов класса В22,5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выше допускается применять пластифицированные цементы, марка которых превышает проектную прочность бетона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менее чем в 1,5 раза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либо предусматривать введение в состав бетонной смеси пластифицирующих добавок.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допускается применение пуццоланового портландцемента, шлакопортландцемента марки ниже М400 и глиноземистого цемента для бетонирования надземных конструкций, за исключением случаев, предусмотренных проектом.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Цементы не должны обладать ложным схватыванием, иметь температуру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выше 50 °С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Нормальная густота цементного теста не должна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превышать 27 %.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349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6787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Температура бетонной смеси при бетонировании конструкций с модулем поверхности более трех не должна превышать 35 °С.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Температура бетонной смеси для массивных конструкций с модулем поверхности менее трех не должна превышать 20 °С.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Для снижения температуры бетонной смеси следует использовать ледяную воду затворения либо заменять часть воды затворения льдом.</a:t>
            </a:r>
          </a:p>
          <a:p>
            <a:pPr algn="just">
              <a:lnSpc>
                <a:spcPct val="150000"/>
              </a:lnSpc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Сохраняемость заданной марки по подвижности бетонной смеси в случае необходимости следует обеспечивать: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дробным введением пластифицирующих добавок (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заводе-изготовителе бетонной смеси и на объекте перед укладкой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algn="just">
              <a:lnSpc>
                <a:spcPct val="150000"/>
              </a:lnSpc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введением замедлителей схватывания; </a:t>
            </a:r>
          </a:p>
          <a:p>
            <a:pPr algn="just">
              <a:lnSpc>
                <a:spcPct val="150000"/>
              </a:lnSpc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совместным применением указанных способов.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Укладку бетонной смеси следует предусматривать в минимально возможные сроки.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Контроль марки бетонной смеси по удобоукладываемости на объекте следует осуществлять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позднее 20 мин с момента поступления смеси и через каждые 30 мин вылеживания смеси на объекте.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Подвижность бетонной смеси в момент укладки должна соответствовать требованиям.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89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Первичный уход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существляется нанесением на поверхность свежеуложенного бетона пленкообразующих покрытий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рис.2, 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или посредством укрытия бетонных поверхностей влагонепроницаемыми материалами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рис.2, б, в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Операция нанесения пленкообразующего состава выполняется с опозданием (!), чтобы рабочий мог перемещаться по поверхности бетона.</a:t>
            </a:r>
            <a:endParaRPr lang="ru-RU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7530" y="1631215"/>
            <a:ext cx="7609897" cy="305669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943916" y="1631213"/>
            <a:ext cx="4029282" cy="305669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97530" y="4826675"/>
            <a:ext cx="1209447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Рис.2. </a:t>
            </a: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Уход за твердеющим бетоном в сухую жаркую погоду: </a:t>
            </a: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– нанесение пленкообразующего состава; </a:t>
            </a: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 – укрытие поверхности влагоемким материалом (мокрой мешковиной) с последующей защитой от испарения укрытием пленкой; </a:t>
            </a: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– укрытие горизонтальной поверхности теплоизолирующими матами для защиты от неравномерного нагрева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0758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3673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Последующий уход должен обеспечивать благоприятные температурно-влажностные условия для формирования структуры бетона.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Способы последующего ухода следует разрабатывать в составе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ППР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устройство влагоемких покрытий, покрывающие водные бассейны, непрерывное орошение, самовлагообеспечение и др.).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допускается периодический полив бетонных поверхностей, подвергающихся нагреву солнечными лучами, водой.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Последующий уход следует осуществлять до достижения 70 % проектной прочности.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Допускается при соответствующем обосновании осуществлять последующий уход до достижения 50 % проектной прочности, но не менее 7 сут. с момента окончания первичного ухода.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Для интенсификации твердения бетона следует использовать солнечную радиацию путем укрытия конструкций светопрозрачными влагоизолирующими инвентарными теплоаккумулирующими покрытиями.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конструкций с модулем менее трех из бетонов классов В25 и выше следует разрабатывать в составе ППР комплекс мероприятий по регулированию температурного режима твердения, особенно на стадии остывания.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8460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0152" y="0"/>
            <a:ext cx="12101848" cy="66941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1.4 Контроль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качества при производстве бетонных работ. 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Приемка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монолитных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конструкций.</a:t>
            </a:r>
          </a:p>
          <a:p>
            <a:pPr algn="just">
              <a:lnSpc>
                <a:spcPct val="150000"/>
              </a:lnSpc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В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систему контроля качества бетонных работ входят: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50000"/>
              </a:lnSpc>
              <a:buAutoNum type="arabicPeriod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качества опалубочных работ.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50000"/>
              </a:lnSpc>
              <a:buAutoNum type="arabicPeriod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качества арматурных работ.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50000"/>
              </a:lnSpc>
              <a:buAutoNum type="arabicPeriod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Проверка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готовности основания к бетонированию.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50000"/>
              </a:lnSpc>
              <a:buAutoNum type="arabicPeriod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Входной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качества бетонной смеси по ГОСТ 7473-2010 по параметрам, оговоренным в договоре на поставку.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прочности бетона должно проводиться: 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заводах-изготовителях бетонной смеси по контрольным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образцам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строительной площадке: </a:t>
            </a:r>
            <a:endParaRPr lang="ru-RU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неразрушающими методами контроля прочности бетона в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конструкциях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при этом допускается осуществлять контроль прочности бетона по образцам-кернам, выбуренным из конструкции; </a:t>
            </a:r>
            <a:endParaRPr lang="ru-RU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контрольным образцам бетона при входном контроле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dirty="0" smtClean="0"/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прочности бетона должен осуществляться путем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прочности бетона в процессе выполнения бетонных работ.</a:t>
            </a:r>
            <a:endParaRPr lang="ru-RU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9167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Операционный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процессов укладки и уплотнения бетонной смеси, включающий: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визуальный контроль соответствия допустимой высоты сбрасывания при укладке бетонной смеси в опалубку требованиям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 70.13330.2012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визуальный контроль толщины и направления укладки слоев при укладке бетонной смеси в опалубку;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степени уплотнения бетонной смеси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с ППР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посредством контроля времени вибрирования, схемы перестановки вибраторов, завершенности процесса уплотнения;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инструментальный контроль температурного режима выдерживания бетона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каждые 8 ч в течение первых 3 сут., а в дальнейшем – каждые сутки;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контроль прочности бетона по результатам входного контроля и по результатам измерения прочности бетона в конструкции;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приемка бетона по показателям качества (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 по прочности на сжатие, иные указанные в проекте показатели: марка по морозостойкости, марка по водонепроницаемости и др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инспекционный контроль (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необходимости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Контроль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прочности бетона выполняется по схемам,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регламентированным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ГОСТ 18105-2018: 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товарной бетонной смеси при входном контроле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схемам А, Б или Г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бетона монолитных конструкций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схемам В и Г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2982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6617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1.5 Машины и средства механизации при высотном строительстве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основным машинам и средствам механизации в высотном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строительстве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относятся: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грузоподъемные устройства (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монтажный кран,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грузопассажирский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подъемник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устройства для транспортирования, укладки и уплотнения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бетонной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смеси (автосамосвал, автобетононасос, стационарный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бетононасос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бетонолитная труба, z-образная распределительная стрела,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вибраторы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глубинный, поверхностный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1.5.1 Грузоподъемные устройства.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Возведение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высотных зданий возможно с использованием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башенных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кранов грузоподъемностью 8−10 т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вылетом стрелы до 50−60 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рельсовом ходу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определенной высоты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приставных кранов и кранов, устанавливаемых на специальном фундаменте или на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перекрытиях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возводимого здания.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отдельных случаях возможно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быстромонтируемых башенных кранов на винтовых опорах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грузоподъемностью 2−8 т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стреловых кранов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пневмоколесных,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гусеничных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грузоподъемностью 40−160 т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 </a:t>
            </a:r>
            <a:r>
              <a:rPr lang="ru-RU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башенные краны следует связывать единой системой управления, исключающей возможность соприкосновения кранов или грузов, поднимаемых ими</a:t>
            </a:r>
            <a:r>
              <a:rPr lang="ru-RU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При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возведении многоэтажных зданий принципиальное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значение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выборе технологий производства работ имеет выбор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подъемно-монтажного оборудования.</a:t>
            </a:r>
            <a:endParaRPr lang="ru-RU" b="1" i="1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6563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Применяются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следующие типы кранов: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стационарные приставные башенные краны с высотой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подъема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крюка 100…150 м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устанавливаемые на фундамент вне контура здания и подращиваемые по мере увеличения отметки монтажного горизонта.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подращивании ствола башни через 15…25 м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производится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раскрепление крана распорками-обоймами, которые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соединяются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конструкциями здания через проемы в фасаде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самоподъемные башенные краны, устанавливаемые внутри контура здания и опирающиеся на смонтированные конструкции. Краны передвигаются вверх по мере выполнения крановой сборки и крепятся к каркасу здания.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Применяются при высоте зданий свыше 150 м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комбинированные передвижно-приставные краны,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используемые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отметок 50…55 м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свободно стоящие и передвигающиеся по подкрановым путям, а на более высоких отметках работающие как стационарные приставные;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наземные: башенные, гусеничные (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башенно-стреловом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исполнении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рельсовые, пневмоколесные − должны иметь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значительную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высоту подъема при необходимой грузоподъемности.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Применяются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строительстве зданий высотой до 70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</a:t>
            </a:r>
          </a:p>
          <a:p>
            <a:pPr>
              <a:lnSpc>
                <a:spcPct val="150000"/>
              </a:lnSpc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Самоподъемные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приставные краны могут быть оборудованы горизонтальными стрелами с подвижной кареткой или подъемными стрелами с грузовым полиспастом на конце стрелы.</a:t>
            </a:r>
            <a:endParaRPr lang="ru-RU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7130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lvl="0" algn="ctr">
              <a:lnSpc>
                <a:spcPct val="170000"/>
              </a:lnSpc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21082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1.5.2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Бетоноукладочный комплекс.</a:t>
            </a: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В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 бетоноукладочного комплекса в зависимости от высоты подачи бетонной смеси входят: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автобетоносмеситель;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автобетононасос или стационарный бетононасос;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бетонолитная труба;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z-образная распределительная стрела;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вибратор (глубинный, поверхностный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28823" y="1369605"/>
            <a:ext cx="6963177" cy="438525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28822" y="5754861"/>
            <a:ext cx="6963177" cy="99811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5662410" y="618248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Таблица 3.</a:t>
            </a:r>
          </a:p>
          <a:p>
            <a:pPr algn="just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Состав бетоноукладочного комплекса</a:t>
            </a:r>
            <a:endParaRPr lang="ru-RU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2108269"/>
            <a:ext cx="506139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Назначение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машин, входящих в состав бетоноукладочного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приведено в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3.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15910" y="3031599"/>
            <a:ext cx="4945487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строительства предусматривает поточные методы производства строительно-монтажных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работ.</a:t>
            </a: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Фронт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разбивается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ярусы (как правило, ярус-этаж) и захватки (от двух до четырех на температурную секцию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Среднюю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продолжительность возведения типового этажа следует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планировать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7 дней (4 этажа в месяц), 8 дней, 9 дней, 10 дней (3 этажа в месяц)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При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этом возможно некоторое увеличение темпов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летнее время.</a:t>
            </a:r>
          </a:p>
        </p:txBody>
      </p:sp>
    </p:spTree>
    <p:extLst>
      <p:ext uri="{BB962C8B-B14F-4D97-AF65-F5344CB8AC3E}">
        <p14:creationId xmlns:p14="http://schemas.microsoft.com/office/powerpoint/2010/main" val="3120226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755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1.5.3 Техника безопасности и охрана труда при возведении высотных зданий из монолитного железобетона.</a:t>
            </a:r>
          </a:p>
          <a:p>
            <a:pPr algn="just">
              <a:lnSpc>
                <a:spcPct val="150000"/>
              </a:lnSpc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высотной относится любая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которая осуществляется: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уровне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1,8 м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 подмостками, машинами, механизмами,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выступающими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предметами и водной поверхностью; −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высоте 5 м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более, по поверхности,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уклон которой составляет более 75°; </a:t>
            </a:r>
            <a:endParaRPr lang="ru-RU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на площадках, где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расстоянии менее 2 м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имеются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перепады высоты более 1,8 м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размер ограждений этих поверхностей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менее 1,1 м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выполнению обязанностей на высоте допускаются следующие сотрудники: </a:t>
            </a:r>
            <a:endParaRPr lang="ru-RU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1-я группа − специалисты, допускаемые к деятельности под </a:t>
            </a:r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непосредственным </a:t>
            </a:r>
            <a:r>
              <a:rPr lang="ru-RU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контролем работника, назначенного руководителем; </a:t>
            </a:r>
            <a:endParaRPr lang="ru-RU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2-я группа − мастера, бригадиры, руководители стажировки и другие работники, назначенные по наряду-допуску; </a:t>
            </a:r>
            <a:endParaRPr lang="ru-RU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3-я группа − специалисты, назначенные руководителем в </a:t>
            </a:r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качестве </a:t>
            </a:r>
            <a:r>
              <a:rPr lang="ru-RU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ответственных за обеспечение безопасности высотной </a:t>
            </a:r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</a:t>
            </a:r>
            <a:r>
              <a:rPr lang="ru-RU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проведение инструктажей и оценку условий </a:t>
            </a:r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труда.</a:t>
            </a:r>
          </a:p>
          <a:p>
            <a:pPr algn="just">
              <a:lnSpc>
                <a:spcPct val="150000"/>
              </a:lnSpc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Руководитель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обязан назначить должностное лицо, ответственное за утверждение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ППР и ППРВ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контроль за его выполнением.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Также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работы на высоте предписывают, что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ППР и ППРВ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должны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находиться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непосредственно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строительной площадке.</a:t>
            </a:r>
            <a:endParaRPr lang="ru-RU" b="1" i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8897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Отличие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ППРВ от ППР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от проектной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документации.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ППРВ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это документ, регламентирующий организацию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безопасных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 на высоте.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ППРВ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ориентирован на предупреждение несчастных случаев при работе на высоте. 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ППР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это документ, регламентирующий организацию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строительных и монтажных работ.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Описывает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технологию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Проектная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документация − документация, содержащая текстовые и графические материалы и определяющая решения для обеспечения строительных и монтажных работ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Риски при работе на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высоте.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При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работе на высоте существуют риски, связанные с падением человека с высоты и падением предметов на человека.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Причины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падения работников с высоты: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технические − отсутствие ограждений, предохранительных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поясов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недостаточная прочность и устойчивость лесов, настилов, люлек, лестниц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технологические − недостатки в проектах производства работ, неправильная технология ведения работ;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психологические − потеря самообладания, нарушение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координации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движений, неосторожные действия, небрежное выполнение своей работы;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метеорологические − сильный ветер, низкая и высокая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температуры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воздуха, дождь, снег, туман, гололед</a:t>
            </a:r>
          </a:p>
        </p:txBody>
      </p:sp>
    </p:spTree>
    <p:extLst>
      <p:ext uri="{BB962C8B-B14F-4D97-AF65-F5344CB8AC3E}">
        <p14:creationId xmlns:p14="http://schemas.microsoft.com/office/powerpoint/2010/main" val="1318749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70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Причины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падения предметов на работника: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обрыв грузозахватных устройств, неправильная строповка (обвязка), выпадение штучного груза из тары и др., влекущие падение груза, перемещаемого грузоподъемными машинами;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нетехнологичность конструкций, несоответствие по стыкуемым размерам и поверхностям, нарушения последовательности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технологических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операций и др., которые влекут падение монтируемых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конструкций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проектные ошибки, нарушения технологии изготовления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сборных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конструкций, низкое качество строительно-монтажных работ,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неправильная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эксплуатация и др., вызывающие аварии строительных конструкций;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нарушения требований правил безопасности − отсутствие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бортовой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доски у края рабочего настила лесов и др., что влечет падение материалов, элементов конструкций, оснастки, инструмента и т. п.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В 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связи с возможными рисками к работникам, выполняющим </a:t>
            </a: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работы 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высоте, предъявляются следующие требования: </a:t>
            </a:r>
            <a:endParaRPr lang="ru-RU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возраста 18 лет</a:t>
            </a:r>
            <a:r>
              <a:rPr lang="ru-RU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прохождение обязательных предварительных (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поступлении на работу</a:t>
            </a:r>
            <a:r>
              <a:rPr lang="ru-RU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и периодических медицинских осмотров; </a:t>
            </a:r>
            <a:endParaRPr lang="ru-RU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квалификация, соответствующая характеру выполняемых работ. Уровень квалификации подтверждается документом о </a:t>
            </a:r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профессиональном </a:t>
            </a:r>
            <a:r>
              <a:rPr lang="ru-RU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образовании (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обучении</a:t>
            </a:r>
            <a:r>
              <a:rPr lang="ru-RU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и (или) о квалификации; </a:t>
            </a:r>
            <a:endParaRPr lang="ru-RU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прохождение инструктажей по охране труда, обучения </a:t>
            </a:r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безопасным </a:t>
            </a:r>
            <a:r>
              <a:rPr lang="ru-RU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методам и приемам выполнения работ, обучения и проверки </a:t>
            </a:r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знаний </a:t>
            </a:r>
            <a:r>
              <a:rPr lang="ru-RU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требований охраны труда</a:t>
            </a:r>
          </a:p>
        </p:txBody>
      </p:sp>
    </p:spTree>
    <p:extLst>
      <p:ext uri="{BB962C8B-B14F-4D97-AF65-F5344CB8AC3E}">
        <p14:creationId xmlns:p14="http://schemas.microsoft.com/office/powerpoint/2010/main" val="44254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 на высоте не допускается: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открытых местах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скорости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воздушного потока (ветра)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 м/с и более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lnSpc>
                <a:spcPct val="150000"/>
              </a:lnSpc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при грозе или тумане, исключающем видимость в пределах фронта работ, а также при гололеде с обледенелых конструкций и в случаях нарастания стенки гололеда на проводах, оборудовании,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инженерных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конструкциях (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том числе опорах линий электропередачи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деревьях;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монтаже (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демонтаже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конструкций с большой парусностью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скорости ветра 10 м/с и более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</a:p>
          <a:p>
            <a:pPr>
              <a:lnSpc>
                <a:spcPct val="150000"/>
              </a:lnSpc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Лицо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ответственное за организацию и безопасное проведение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высоте, обязано организовывать выдачу средств коллективной и индивидуальной защиты и организовать обучение работников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безопасным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методам и приемам выполнения работ на высоте, проводить соответствующие инструктажи по охране труда. </a:t>
            </a:r>
          </a:p>
        </p:txBody>
      </p:sp>
    </p:spTree>
    <p:extLst>
      <p:ext uri="{BB962C8B-B14F-4D97-AF65-F5344CB8AC3E}">
        <p14:creationId xmlns:p14="http://schemas.microsoft.com/office/powerpoint/2010/main" val="3113467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Благодарю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3233480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</TotalTime>
  <Words>3034</Words>
  <Application>Microsoft Office PowerPoint</Application>
  <PresentationFormat>Широкоэкранный</PresentationFormat>
  <Paragraphs>224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8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19</cp:revision>
  <dcterms:created xsi:type="dcterms:W3CDTF">2024-01-20T12:01:29Z</dcterms:created>
  <dcterms:modified xsi:type="dcterms:W3CDTF">2024-04-19T06:06:07Z</dcterms:modified>
</cp:coreProperties>
</file>